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92" r:id="rId3"/>
    <p:sldId id="293" r:id="rId4"/>
    <p:sldId id="290" r:id="rId5"/>
    <p:sldId id="267" r:id="rId6"/>
    <p:sldId id="271" r:id="rId7"/>
    <p:sldId id="272" r:id="rId8"/>
    <p:sldId id="284" r:id="rId9"/>
    <p:sldId id="273" r:id="rId10"/>
    <p:sldId id="274" r:id="rId11"/>
    <p:sldId id="275" r:id="rId12"/>
    <p:sldId id="276" r:id="rId13"/>
    <p:sldId id="277" r:id="rId14"/>
    <p:sldId id="294" r:id="rId15"/>
    <p:sldId id="295" r:id="rId16"/>
    <p:sldId id="278" r:id="rId17"/>
    <p:sldId id="279" r:id="rId18"/>
    <p:sldId id="280" r:id="rId19"/>
    <p:sldId id="283" r:id="rId20"/>
    <p:sldId id="288" r:id="rId21"/>
    <p:sldId id="28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00"/>
    <a:srgbClr val="FF9933"/>
    <a:srgbClr val="009900"/>
    <a:srgbClr val="CC6600"/>
    <a:srgbClr val="CC00FF"/>
    <a:srgbClr val="003300"/>
    <a:srgbClr val="CC3300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[РЕЕСТР ПИЛОТНЫЙ ПРОЕКТ 2018 СВОД ИТОГ (version 1).xlsb]Лист3!СводнаяТаблица1</c:name>
    <c:fmtId val="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33713364728790046"/>
          <c:y val="0"/>
          <c:w val="0.63070194016825809"/>
          <c:h val="0.909306277111193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rgbClr val="0066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Лист3!$A$4:$A$18</c:f>
              <c:strCache>
                <c:ptCount val="14"/>
                <c:pt idx="0">
                  <c:v>Азнакаевский (договор № 5/2018 от 01.03.2018)</c:v>
                </c:pt>
                <c:pt idx="1">
                  <c:v>Бакирово (договор № 13/2018 от 01.03.2018)</c:v>
                </c:pt>
                <c:pt idx="2">
                  <c:v>Васильевский (договор № 6/2018 от 01.03.2018)</c:v>
                </c:pt>
                <c:pt idx="3">
                  <c:v>Волга (договор № 2/2018 от 01.03.2018)</c:v>
                </c:pt>
                <c:pt idx="4">
                  <c:v>Дельфин (договор № 11/2018 от 01.03.2018)</c:v>
                </c:pt>
                <c:pt idx="5">
                  <c:v>Джалильский (договор № 8-2018-0298/11/24 от 01.03.2018)</c:v>
                </c:pt>
                <c:pt idx="6">
                  <c:v>Жемчужина (договор № 9/2018 от 01.03.2018)</c:v>
                </c:pt>
                <c:pt idx="7">
                  <c:v>Здоровье (договор № 7/2018-298/2/1-55 от 01.03.2018)</c:v>
                </c:pt>
                <c:pt idx="8">
                  <c:v>Ижминводы (договор № 14/2018 от 01.03.2018)</c:v>
                </c:pt>
                <c:pt idx="9">
                  <c:v>Ливадия (договор № 15/2018 от 01.03.2018г.)</c:v>
                </c:pt>
                <c:pt idx="10">
                  <c:v>Лилия (договор № 3/2018 от 01.03.2018)</c:v>
                </c:pt>
                <c:pt idx="11">
                  <c:v>Нехама (договор № 4/2018 от 01.03.2018)</c:v>
                </c:pt>
                <c:pt idx="12">
                  <c:v>Радуга (договор № 12/2018 от 01.03.2018)</c:v>
                </c:pt>
                <c:pt idx="13">
                  <c:v>Сосновый бор (договор № 1/2018 от 01.03.2018)</c:v>
                </c:pt>
              </c:strCache>
            </c:strRef>
          </c:cat>
          <c:val>
            <c:numRef>
              <c:f>Лист3!$B$4:$B$18</c:f>
              <c:numCache>
                <c:formatCode>General</c:formatCode>
                <c:ptCount val="14"/>
                <c:pt idx="0">
                  <c:v>44</c:v>
                </c:pt>
                <c:pt idx="1">
                  <c:v>69</c:v>
                </c:pt>
                <c:pt idx="2">
                  <c:v>17</c:v>
                </c:pt>
                <c:pt idx="3">
                  <c:v>50</c:v>
                </c:pt>
                <c:pt idx="4">
                  <c:v>8</c:v>
                </c:pt>
                <c:pt idx="5">
                  <c:v>8</c:v>
                </c:pt>
                <c:pt idx="6">
                  <c:v>107</c:v>
                </c:pt>
                <c:pt idx="7">
                  <c:v>2</c:v>
                </c:pt>
                <c:pt idx="8">
                  <c:v>112</c:v>
                </c:pt>
                <c:pt idx="9">
                  <c:v>61</c:v>
                </c:pt>
                <c:pt idx="10">
                  <c:v>26</c:v>
                </c:pt>
                <c:pt idx="11">
                  <c:v>33</c:v>
                </c:pt>
                <c:pt idx="12">
                  <c:v>10</c:v>
                </c:pt>
                <c:pt idx="13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263808"/>
        <c:axId val="54265344"/>
      </c:barChart>
      <c:catAx>
        <c:axId val="5426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265344"/>
        <c:crosses val="autoZero"/>
        <c:auto val="1"/>
        <c:lblAlgn val="ctr"/>
        <c:lblOffset val="100"/>
        <c:noMultiLvlLbl val="0"/>
      </c:catAx>
      <c:valAx>
        <c:axId val="54265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26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AF833-A7A2-48E3-8FF0-73EA33C07ECE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28A5-E5C3-43C7-873A-C51FC07EC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1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13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5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96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55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4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07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2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3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8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8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87118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0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3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0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8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9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4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7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6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5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4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7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5"/>
            <a:ext cx="109728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30"/>
            <a:ext cx="10972800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7/24/2019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6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sanec.ru/wp-content/uploads/2015/03/kaz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" y="804052"/>
            <a:ext cx="12199423" cy="53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-94223" y="0"/>
            <a:ext cx="12313666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1" name="Picture 7" descr="C:\Users\ksyam\Downloads\world-wide-w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29" y="6178275"/>
            <a:ext cx="504432" cy="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1323" y="6178276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US" sz="2400" dirty="0">
                <a:solidFill>
                  <a:srgbClr val="3399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prgu-tatarstan.ru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8208" y="6178276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US" sz="2400" dirty="0">
                <a:solidFill>
                  <a:srgbClr val="3399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prgu.tatarstan.ru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0" name="Picture 7" descr="C:\Users\ksyam\Downloads\world-wide-w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02" y="6179683"/>
            <a:ext cx="504432" cy="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6217" y="4391850"/>
            <a:ext cx="12216978" cy="1668707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ru-RU" sz="24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Татарстанская республиканская организация</a:t>
            </a:r>
          </a:p>
          <a:p>
            <a:pPr algn="ctr" defTabSz="1218987"/>
            <a:r>
              <a:rPr lang="ru-RU" sz="24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Общероссийского профессионального союза работников государственных учреждений и общественного обслуживания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5049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Перечень санаторно-курортных организаций, участвующих в пилотном проекте в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2019 </a:t>
            </a:r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60849"/>
              </p:ext>
            </p:extLst>
          </p:nvPr>
        </p:nvGraphicFramePr>
        <p:xfrm>
          <a:off x="22125" y="1484784"/>
          <a:ext cx="12169875" cy="54480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53299"/>
                <a:gridCol w="2707862"/>
                <a:gridCol w="3382243"/>
                <a:gridCol w="1347968"/>
                <a:gridCol w="1206838"/>
                <a:gridCol w="1368152"/>
                <a:gridCol w="1703513"/>
              </a:tblGrid>
              <a:tr h="2266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 профилакторий «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Азнакаевский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(г. Азнакаево)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опорно-двигательного аппарата,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остеохондрозы,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артрозы- артриты,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состояния после травм,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дыхания и пищеварения,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печени и желчевыводящих путей,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хронический тонзиллит, нейродермит,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заболевания,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долечивание беременных,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эндокринной системы,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нервной и сердечно-сосудистой системы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№3/2019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1700-2500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Санаторий-профилакторий «Дельфин» АО «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Зеленодольский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завод им. А.М. Горького</a:t>
                      </a:r>
                      <a:r>
                        <a:rPr lang="ru-RU" sz="1600" b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(г. Зеленодольск)                               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кардиология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неврология,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опорно-двигательный аппарат,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желудочно-кишечный тракт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гинекология, урология,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дыхательная система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онкология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№4/2019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 01.02.2019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1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ЗАО санаторий "Радуга" (г. Н. Челны)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сердечно-сосудистых заболеваний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 органов пищеварения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заболевание органов дыхания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заболевание нервной системы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 опорно-двигательного аппарата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сосудистые заболевания конечностей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 сахарного диабета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№5/2019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(май, сентябрь-декабрь)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(июнь-август)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5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Перечень санаторно-курортных организаций, участвующих в пилотном проекте в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2019 году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4367"/>
              </p:ext>
            </p:extLst>
          </p:nvPr>
        </p:nvGraphicFramePr>
        <p:xfrm>
          <a:off x="359024" y="1467480"/>
          <a:ext cx="11377264" cy="504877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23776"/>
                <a:gridCol w="2531501"/>
                <a:gridCol w="3161962"/>
                <a:gridCol w="1260176"/>
                <a:gridCol w="1369465"/>
                <a:gridCol w="1370208"/>
                <a:gridCol w="1260176"/>
              </a:tblGrid>
              <a:tr h="102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 «</a:t>
                      </a:r>
                      <a:r>
                        <a:rPr lang="ru-RU" sz="18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Нехама</a:t>
                      </a: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(пос. Петровский </a:t>
                      </a:r>
                      <a:r>
                        <a:rPr lang="ru-RU" sz="18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г.Казань</a:t>
                      </a: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Опорно-двигательная система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Сердечно-сосудистая система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Центральная периферическая нервная система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№6/2019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45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ЛПЧУП профсоюзов санаторий «</a:t>
                      </a:r>
                      <a:r>
                        <a:rPr lang="ru-RU" sz="18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Ижминводы</a:t>
                      </a: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Менделеевский район,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с. </a:t>
                      </a:r>
                      <a:r>
                        <a:rPr lang="ru-RU" sz="1800" b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Ижевка</a:t>
                      </a:r>
                      <a:r>
                        <a:rPr lang="ru-RU" sz="1800" b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желудочно-кишечного тракта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мочевыделительной системы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нервной системы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опорно-двигательной системы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женской половой сферы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заболевание мужской половой сферы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сердечно-сосудистой системы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кожи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полости рта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эндокринной системы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дыхательной системы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№8/2019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2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ЛПЧУП профсоюзов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 «</a:t>
                      </a:r>
                      <a:r>
                        <a:rPr lang="ru-RU" sz="18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Бакирово</a:t>
                      </a: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(</a:t>
                      </a:r>
                      <a:r>
                        <a:rPr lang="ru-RU" sz="18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Лениногорский</a:t>
                      </a: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район, с. </a:t>
                      </a:r>
                      <a:r>
                        <a:rPr lang="ru-RU" sz="18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Бакирово</a:t>
                      </a: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опорно-двигательной системы;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гинекологических заболеваний;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мужского и женского бесплодия;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 кожи;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 пищеварительной системы;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 нервной системы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№9/2019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2540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2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Перечень санаторно-курортных организаций, участвующих в пилотном проекте в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2019 </a:t>
            </a:r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95919"/>
              </p:ext>
            </p:extLst>
          </p:nvPr>
        </p:nvGraphicFramePr>
        <p:xfrm>
          <a:off x="169284" y="1412776"/>
          <a:ext cx="11743340" cy="53035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37198"/>
                <a:gridCol w="2813597"/>
                <a:gridCol w="3323993"/>
                <a:gridCol w="1040004"/>
                <a:gridCol w="1551772"/>
                <a:gridCol w="1082152"/>
                <a:gridCol w="1494624"/>
              </a:tblGrid>
              <a:tr h="1241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ЛПЧУП профсоюзов санаторий «Васильевский»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п.Васильево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Зеленодольский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район)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кардиология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неврология,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опорно-двигательный аппарат,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желудочно-кишечный тракт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гинекология, урология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дыхательная система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онкология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№10/2019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1790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68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ЛПУ профсоюзов санаторий «Жемчужина»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(г. Н. Челны)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 нервной системы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 органов дыхания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восстановление системы кровообращения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лечение органов пищеварения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заболевания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оздоровление беременных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опорно-двигательного аппарата (остеопороз)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кожи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аллергии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№11/2019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1300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6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ЛПЧУП профсоюзов санаторий «Ливадия»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(г. Казань)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кровообращения, сердечно-сосудистая система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органов дыхания;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нервная система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легочные заболевания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костно-мышечные заболевания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профпатология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урологические заболевания;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заболевания;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эндокринология;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гастроэнтерология;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оздоровление беременных из группы риска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№13/2019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1495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4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Перечень санаторно-курортных организаций, участвующих в пилотном проекте в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2019 </a:t>
            </a:r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92959"/>
              </p:ext>
            </p:extLst>
          </p:nvPr>
        </p:nvGraphicFramePr>
        <p:xfrm>
          <a:off x="1" y="1437993"/>
          <a:ext cx="11975975" cy="540683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79375"/>
                <a:gridCol w="2577251"/>
                <a:gridCol w="3348694"/>
                <a:gridCol w="1334595"/>
                <a:gridCol w="1450338"/>
                <a:gridCol w="1451127"/>
                <a:gridCol w="1334595"/>
              </a:tblGrid>
              <a:tr h="1991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"Санаторий профилакторий "Вита" (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г.Бугульма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2425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опорно-двигательного аппарата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2425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органов дыхания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2425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сердечно-сосудистая система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2425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нервная система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2425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эндокринная и мочеполовая система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2425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гинекология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№14/2019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6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ООО Клиника-санаторий «Набережные Челны»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Общетерапевтический профиль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сердечно-сосудистой системы и системы кровообращения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органов дыхания и слуха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нервной системы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опорно-двигательного аппарата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эндокринной системы и нарушения обмена веществ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29540" indent="4572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15/2019 от 01.02.2019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4780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69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 –профилакторий «Лилия» 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Бугульминского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механического завода ПАО завода "Татнефть" (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г.Бугульма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опорно-двигательного аппарата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органов пищеварения и дыхания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сердечно-сосудистые заболевания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нервной системы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№16/0298/15/3-67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11.03.2019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4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Перечень санаторно-курортных организаций, участвующих в пилотном проекте в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2019 </a:t>
            </a:r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87090"/>
              </p:ext>
            </p:extLst>
          </p:nvPr>
        </p:nvGraphicFramePr>
        <p:xfrm>
          <a:off x="1" y="1437993"/>
          <a:ext cx="12192000" cy="547830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88022"/>
                <a:gridCol w="2623740"/>
                <a:gridCol w="3848333"/>
                <a:gridCol w="1584176"/>
                <a:gridCol w="1008112"/>
                <a:gridCol w="1224136"/>
                <a:gridCol w="1415481"/>
              </a:tblGrid>
              <a:tr h="1991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 –профилакторий «Космос»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ПАО "Татнефть" (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г.Елабуга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сердечно-сосудистой системы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вегето-сосудистая дистония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постинфарктный кардиосклероз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гипертоническая болезнь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стенокардия напряжения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опорно-двигательного аппарата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обменного характера: сахарный диабет, гипотиреоз, ожирение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хронические неспецифические заболевания лёгких (бронхиты, пневмонии, бронхиальная астма (нетяжелого течения);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хронические тонзиллиты и частые простудные заболевания;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желудочно-кишечного тракта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№16/0298/15/3-67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11.03.2019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1911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6754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Санаторий –профилакторий «Иволга»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ПАО "Татнефть" (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г.Бавлы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сердечно-сосудистые заболевания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мочеполовой системы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бронхо-легочной системы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желудочно-кишечного тракта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№16/0298/15/3-67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11.03.2019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(15.08.19-30.09.19)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69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Санаторий –профилакторий «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Ромашкино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ПАО "Татнефть" (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Заинский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с.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Бухарай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периферической нервной системы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желудочно-кишечного тракта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органов дыхания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Сердечно-сосудистые заболевания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Функциональные нарушения нервной системы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мочеполовой системы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Урологические заболевания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заболевания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эндокринной системы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№16/0298/15/3-67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11.03.2019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17352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5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Перечень санаторно-курортных организаций, участвующих в пилотном проекте в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2019 </a:t>
            </a:r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32785"/>
              </p:ext>
            </p:extLst>
          </p:nvPr>
        </p:nvGraphicFramePr>
        <p:xfrm>
          <a:off x="335358" y="1628800"/>
          <a:ext cx="11759954" cy="413877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70728"/>
                <a:gridCol w="2530763"/>
                <a:gridCol w="3711960"/>
                <a:gridCol w="1528038"/>
                <a:gridCol w="972388"/>
                <a:gridCol w="1180756"/>
                <a:gridCol w="1365321"/>
              </a:tblGrid>
              <a:tr h="19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 –профилакторий «Лучезарный»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ПАО "Татнефть" (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г.Нурлат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опорно-двигательного аппарата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 органов системы кровообращения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органов желудочно-кишечного тракта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органов дыхания не туберкулезного характера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неврология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кардиология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эндокринология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№16/0298/15/3-67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11.03.2019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1880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Санаторий-профилакторий «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Джалильский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(п. 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Джалиль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Сармановский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район)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костно-мышечной системы (опорно-двигательного аппарата)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мочеполовой системы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нервной системы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органов дыхания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органов пищеварения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системы кровообращения (сердечно-сосудистой системы)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заболевания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общетерапевтический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педиатрия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урологические заболевания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№16/0298/15/3-67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11.03.2019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1600-2240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1"/>
          <p:cNvGrpSpPr>
            <a:grpSpLocks/>
          </p:cNvGrpSpPr>
          <p:nvPr/>
        </p:nvGrpSpPr>
        <p:grpSpPr bwMode="auto">
          <a:xfrm>
            <a:off x="2738312" y="5722571"/>
            <a:ext cx="8539507" cy="1030146"/>
            <a:chOff x="1314" y="1782"/>
            <a:chExt cx="3203" cy="582"/>
          </a:xfrm>
          <a:solidFill>
            <a:srgbClr val="00B050"/>
          </a:solidFill>
        </p:grpSpPr>
        <p:sp>
          <p:nvSpPr>
            <p:cNvPr id="104" name="AutoShape 1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79CE24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Line 1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6" name="Line 1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94" name="Group 15"/>
          <p:cNvGrpSpPr>
            <a:grpSpLocks/>
          </p:cNvGrpSpPr>
          <p:nvPr/>
        </p:nvGrpSpPr>
        <p:grpSpPr bwMode="auto">
          <a:xfrm>
            <a:off x="2675674" y="4491682"/>
            <a:ext cx="9385624" cy="1083951"/>
            <a:chOff x="1255" y="1050"/>
            <a:chExt cx="3167" cy="582"/>
          </a:xfrm>
          <a:solidFill>
            <a:srgbClr val="FF9933"/>
          </a:solidFill>
        </p:grpSpPr>
        <p:sp>
          <p:nvSpPr>
            <p:cNvPr id="95" name="AutoShape 16"/>
            <p:cNvSpPr>
              <a:spLocks noChangeArrowheads="1"/>
            </p:cNvSpPr>
            <p:nvPr/>
          </p:nvSpPr>
          <p:spPr bwMode="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AA71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Line 17"/>
            <p:cNvSpPr>
              <a:spLocks noChangeShapeType="1"/>
            </p:cNvSpPr>
            <p:nvPr/>
          </p:nvSpPr>
          <p:spPr bwMode="gray">
            <a:xfrm>
              <a:off x="1392" y="1632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392" y="1052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01" y="2352389"/>
            <a:ext cx="18715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нужно сделать 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работнику для обеспечения санаторно-курортным лечением:</a:t>
            </a:r>
            <a:endParaRPr lang="ru-RU" sz="20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2" name="Group 11"/>
          <p:cNvGrpSpPr>
            <a:grpSpLocks/>
          </p:cNvGrpSpPr>
          <p:nvPr/>
        </p:nvGrpSpPr>
        <p:grpSpPr bwMode="auto">
          <a:xfrm>
            <a:off x="2537370" y="3218548"/>
            <a:ext cx="8539507" cy="1030146"/>
            <a:chOff x="1314" y="1782"/>
            <a:chExt cx="3203" cy="582"/>
          </a:xfrm>
          <a:solidFill>
            <a:srgbClr val="00B050"/>
          </a:solidFill>
        </p:grpSpPr>
        <p:sp>
          <p:nvSpPr>
            <p:cNvPr id="63" name="AutoShape 1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79CE24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5" name="Line 1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66" name="Group 15"/>
          <p:cNvGrpSpPr>
            <a:grpSpLocks/>
          </p:cNvGrpSpPr>
          <p:nvPr/>
        </p:nvGrpSpPr>
        <p:grpSpPr bwMode="auto">
          <a:xfrm>
            <a:off x="2675148" y="1716142"/>
            <a:ext cx="9385624" cy="1306252"/>
            <a:chOff x="1255" y="1050"/>
            <a:chExt cx="3167" cy="582"/>
          </a:xfrm>
          <a:solidFill>
            <a:srgbClr val="FF9900"/>
          </a:solidFill>
        </p:grpSpPr>
        <p:sp>
          <p:nvSpPr>
            <p:cNvPr id="67" name="AutoShape 16"/>
            <p:cNvSpPr>
              <a:spLocks noChangeArrowheads="1"/>
            </p:cNvSpPr>
            <p:nvPr/>
          </p:nvSpPr>
          <p:spPr bwMode="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AA71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gray">
            <a:xfrm>
              <a:off x="1392" y="1632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9" name="Line 18"/>
            <p:cNvSpPr>
              <a:spLocks noChangeShapeType="1"/>
            </p:cNvSpPr>
            <p:nvPr/>
          </p:nvSpPr>
          <p:spPr bwMode="gray">
            <a:xfrm>
              <a:off x="1392" y="1052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70" name="Text Box 4"/>
          <p:cNvSpPr txBox="1">
            <a:spLocks noChangeArrowheads="1"/>
          </p:cNvSpPr>
          <p:nvPr/>
        </p:nvSpPr>
        <p:spPr bwMode="gray">
          <a:xfrm>
            <a:off x="2814644" y="1716142"/>
            <a:ext cx="91686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СОБРАТЬ НЕОБХОДИМЫЕ ДОКУМЕНТЫ: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cs typeface="Arial" charset="0"/>
              </a:rPr>
              <a:t>справку для получения путевки по форме 070/у от терапевта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cs typeface="Arial" charset="0"/>
              </a:rPr>
              <a:t> справку о среднемесячной заработной плате за три последних календарных месяца, предшествующих дате подачи заявления по месту работы.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cs typeface="Arial" charset="0"/>
              </a:rPr>
              <a:t>Написать заявление с указанием выбранного санатория и </a:t>
            </a:r>
            <a:r>
              <a:rPr lang="ru-RU" altLang="ru-RU" sz="1600" b="1" dirty="0" smtClean="0">
                <a:solidFill>
                  <a:schemeClr val="bg1"/>
                </a:solidFill>
                <a:cs typeface="Arial" charset="0"/>
              </a:rPr>
              <a:t>планируемой датой </a:t>
            </a:r>
            <a:r>
              <a:rPr lang="ru-RU" altLang="ru-RU" sz="1600" b="1" dirty="0">
                <a:solidFill>
                  <a:schemeClr val="bg1"/>
                </a:solidFill>
                <a:cs typeface="Arial" charset="0"/>
              </a:rPr>
              <a:t>заезда</a:t>
            </a: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gray">
          <a:xfrm>
            <a:off x="3108904" y="4442991"/>
            <a:ext cx="85191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ПОЛУЧИТЬ НАПРАВЛЕНИЕ НА САНАТОРНО-КУРОРТНОЕ ЛЕЧЕНИЕ </a:t>
            </a: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В случае если фактическая стоимость путевки превышает 20 тыс. </a:t>
            </a:r>
            <a:r>
              <a:rPr lang="ru-RU" altLang="ru-RU" sz="1600" b="1" dirty="0" smtClean="0">
                <a:solidFill>
                  <a:srgbClr val="F8F8F8"/>
                </a:solidFill>
                <a:cs typeface="Arial" charset="0"/>
              </a:rPr>
              <a:t>рублей</a:t>
            </a: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, </a:t>
            </a:r>
            <a:endParaRPr lang="ru-RU" altLang="ru-RU" sz="1600" b="1" dirty="0" smtClean="0">
              <a:solidFill>
                <a:srgbClr val="F8F8F8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F8F8F8"/>
                </a:solidFill>
                <a:cs typeface="Arial" charset="0"/>
              </a:rPr>
              <a:t>то </a:t>
            </a: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работник доплачивает разницу за счет собственных средств не позднее даты заезда в кассу санатория.</a:t>
            </a:r>
          </a:p>
        </p:txBody>
      </p:sp>
      <p:sp>
        <p:nvSpPr>
          <p:cNvPr id="72" name="Text Box 18"/>
          <p:cNvSpPr txBox="1">
            <a:spLocks noChangeArrowheads="1"/>
          </p:cNvSpPr>
          <p:nvPr/>
        </p:nvSpPr>
        <p:spPr bwMode="gray">
          <a:xfrm>
            <a:off x="3293441" y="3235112"/>
            <a:ext cx="67687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C000"/>
                </a:solidFill>
                <a:cs typeface="Arial" charset="0"/>
              </a:rPr>
              <a:t>ПРЕДОСТАВИТЬ  СОБРАННЫЕ ДОКУМЕНТЫ  В КОМИССИЮ </a:t>
            </a: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СВОЕГО МУНИЦИПАЛЬНОГО ОБРАЗОВАНИЯ  ЛИЧНО ЛИБО ОТПРАВИВ ДОКУМЕНТЫ ПО ПОЧТЕ</a:t>
            </a:r>
            <a:r>
              <a:rPr lang="ru-RU" altLang="ru-RU" sz="1600" b="1" dirty="0" smtClean="0">
                <a:solidFill>
                  <a:srgbClr val="F8F8F8"/>
                </a:solidFill>
                <a:cs typeface="Arial" charset="0"/>
              </a:rPr>
              <a:t>.</a:t>
            </a:r>
            <a:endParaRPr lang="ru-RU" altLang="ru-RU" sz="1600" b="1" dirty="0">
              <a:solidFill>
                <a:srgbClr val="F8F8F8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При личном обращении работник предъявляет паспорт.</a:t>
            </a:r>
            <a:r>
              <a:rPr lang="ru-RU" altLang="ru-RU" sz="1600" dirty="0">
                <a:solidFill>
                  <a:srgbClr val="F8F8F8"/>
                </a:solidFill>
                <a:cs typeface="Arial" charset="0"/>
              </a:rPr>
              <a:t> </a:t>
            </a:r>
            <a:endParaRPr lang="en-US" altLang="ru-RU" sz="16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gray">
          <a:xfrm>
            <a:off x="4114428" y="5782838"/>
            <a:ext cx="60860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9900"/>
                </a:solidFill>
                <a:cs typeface="Arial" charset="0"/>
              </a:rPr>
              <a:t>ОТПРАВИТЬСЯ  НА ЛЕЧЕНИЕ В САНАТОРИЙ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 (с собой работник должен иметь санаторно-курортную карту и иные документы  по требованию санатория).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 smtClean="0">
                <a:solidFill>
                  <a:srgbClr val="F8F8F8"/>
                </a:solidFill>
                <a:cs typeface="Arial" charset="0"/>
              </a:rPr>
              <a:t>.</a:t>
            </a:r>
            <a:endParaRPr lang="en-US" altLang="ru-RU" sz="160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74" name="Group 5"/>
          <p:cNvGrpSpPr>
            <a:grpSpLocks/>
          </p:cNvGrpSpPr>
          <p:nvPr/>
        </p:nvGrpSpPr>
        <p:grpSpPr bwMode="auto">
          <a:xfrm>
            <a:off x="1761102" y="1770174"/>
            <a:ext cx="1238250" cy="1236662"/>
            <a:chOff x="802" y="845"/>
            <a:chExt cx="827" cy="826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AA71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76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FAA712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77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AA712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78" name="Text Box 9"/>
          <p:cNvSpPr txBox="1">
            <a:spLocks noChangeArrowheads="1"/>
          </p:cNvSpPr>
          <p:nvPr/>
        </p:nvSpPr>
        <p:spPr bwMode="gray">
          <a:xfrm>
            <a:off x="1867570" y="2138435"/>
            <a:ext cx="108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9900"/>
                </a:solidFill>
                <a:cs typeface="Arial" charset="0"/>
              </a:rPr>
              <a:t>1 шаг</a:t>
            </a:r>
            <a:endParaRPr lang="en-US" altLang="ru-RU" sz="2400" b="1" dirty="0">
              <a:solidFill>
                <a:srgbClr val="FF9900"/>
              </a:solidFill>
              <a:cs typeface="Arial" charset="0"/>
            </a:endParaRPr>
          </a:p>
        </p:txBody>
      </p:sp>
      <p:grpSp>
        <p:nvGrpSpPr>
          <p:cNvPr id="79" name="Group 12"/>
          <p:cNvGrpSpPr>
            <a:grpSpLocks/>
          </p:cNvGrpSpPr>
          <p:nvPr/>
        </p:nvGrpSpPr>
        <p:grpSpPr bwMode="auto">
          <a:xfrm>
            <a:off x="10775207" y="3097570"/>
            <a:ext cx="1238250" cy="1236663"/>
            <a:chOff x="802" y="845"/>
            <a:chExt cx="827" cy="826"/>
          </a:xfrm>
        </p:grpSpPr>
        <p:sp>
          <p:nvSpPr>
            <p:cNvPr id="80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79CE24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81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79CE24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82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79CE24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83" name="Text Box 16"/>
          <p:cNvSpPr txBox="1">
            <a:spLocks noChangeArrowheads="1"/>
          </p:cNvSpPr>
          <p:nvPr/>
        </p:nvSpPr>
        <p:spPr bwMode="gray">
          <a:xfrm>
            <a:off x="10853789" y="3502789"/>
            <a:ext cx="1081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9900"/>
                </a:solidFill>
                <a:cs typeface="Arial" charset="0"/>
              </a:rPr>
              <a:t>2 шаг</a:t>
            </a:r>
            <a:endParaRPr lang="en-US" altLang="ru-RU" sz="2400" b="1" dirty="0">
              <a:solidFill>
                <a:srgbClr val="009900"/>
              </a:solidFill>
              <a:cs typeface="Arial" charset="0"/>
            </a:endParaRPr>
          </a:p>
        </p:txBody>
      </p:sp>
      <p:sp>
        <p:nvSpPr>
          <p:cNvPr id="88" name="Text Box 23"/>
          <p:cNvSpPr txBox="1">
            <a:spLocks noChangeArrowheads="1"/>
          </p:cNvSpPr>
          <p:nvPr/>
        </p:nvSpPr>
        <p:spPr bwMode="gray">
          <a:xfrm>
            <a:off x="1788517" y="4802824"/>
            <a:ext cx="108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9900"/>
                </a:solidFill>
                <a:cs typeface="Arial" charset="0"/>
              </a:rPr>
              <a:t>3 шаг</a:t>
            </a:r>
            <a:endParaRPr lang="en-US" altLang="ru-RU" sz="2400" b="1" dirty="0">
              <a:solidFill>
                <a:srgbClr val="FF9900"/>
              </a:solidFill>
              <a:cs typeface="Arial" charset="0"/>
            </a:endParaRPr>
          </a:p>
        </p:txBody>
      </p:sp>
      <p:grpSp>
        <p:nvGrpSpPr>
          <p:cNvPr id="98" name="Group 5"/>
          <p:cNvGrpSpPr>
            <a:grpSpLocks/>
          </p:cNvGrpSpPr>
          <p:nvPr/>
        </p:nvGrpSpPr>
        <p:grpSpPr bwMode="auto">
          <a:xfrm>
            <a:off x="1795097" y="4406676"/>
            <a:ext cx="1238250" cy="1236662"/>
            <a:chOff x="802" y="845"/>
            <a:chExt cx="827" cy="826"/>
          </a:xfrm>
        </p:grpSpPr>
        <p:sp>
          <p:nvSpPr>
            <p:cNvPr id="99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AA71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0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FAA712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1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AA712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02" name="Text Box 9"/>
          <p:cNvSpPr txBox="1">
            <a:spLocks noChangeArrowheads="1"/>
          </p:cNvSpPr>
          <p:nvPr/>
        </p:nvSpPr>
        <p:spPr bwMode="gray">
          <a:xfrm>
            <a:off x="1896400" y="4750767"/>
            <a:ext cx="108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9900"/>
                </a:solidFill>
                <a:cs typeface="Arial" charset="0"/>
              </a:rPr>
              <a:t>3 шаг</a:t>
            </a:r>
            <a:endParaRPr lang="en-US" altLang="ru-RU" sz="2400" b="1" dirty="0">
              <a:solidFill>
                <a:srgbClr val="FF9900"/>
              </a:solidFill>
              <a:cs typeface="Arial" charset="0"/>
            </a:endParaRPr>
          </a:p>
        </p:txBody>
      </p:sp>
      <p:grpSp>
        <p:nvGrpSpPr>
          <p:cNvPr id="107" name="Group 12"/>
          <p:cNvGrpSpPr>
            <a:grpSpLocks/>
          </p:cNvGrpSpPr>
          <p:nvPr/>
        </p:nvGrpSpPr>
        <p:grpSpPr bwMode="auto">
          <a:xfrm>
            <a:off x="10927607" y="5550521"/>
            <a:ext cx="1238250" cy="1236663"/>
            <a:chOff x="802" y="845"/>
            <a:chExt cx="827" cy="826"/>
          </a:xfrm>
        </p:grpSpPr>
        <p:sp>
          <p:nvSpPr>
            <p:cNvPr id="108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79CE24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9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79CE24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0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79CE24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11" name="Text Box 16"/>
          <p:cNvSpPr txBox="1">
            <a:spLocks noChangeArrowheads="1"/>
          </p:cNvSpPr>
          <p:nvPr/>
        </p:nvSpPr>
        <p:spPr bwMode="gray">
          <a:xfrm>
            <a:off x="11084770" y="5966033"/>
            <a:ext cx="1081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9900"/>
                </a:solidFill>
                <a:cs typeface="Arial" charset="0"/>
              </a:rPr>
              <a:t>4 шаг</a:t>
            </a:r>
            <a:endParaRPr lang="en-US" altLang="ru-RU" sz="2400" b="1" dirty="0">
              <a:solidFill>
                <a:srgbClr val="0099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Text Box 18"/>
          <p:cNvSpPr txBox="1">
            <a:spLocks noChangeArrowheads="1"/>
          </p:cNvSpPr>
          <p:nvPr/>
        </p:nvSpPr>
        <p:spPr bwMode="gray">
          <a:xfrm>
            <a:off x="3293441" y="3235112"/>
            <a:ext cx="67687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ПРЕДОСТАВИТЬ  СОБРАННЫЕ ДОКУМЕНТЫ  В КОМИССИЮ СВОЕГО МУНИЦИПАЛЬНОГО ОБРАЗОВАНИЯ  ЛИЧНО ЛИБО ОТПРАВИВ ДОКУМЕНТЫ ПО ПОЧТЕ</a:t>
            </a:r>
            <a:r>
              <a:rPr lang="ru-RU" altLang="ru-RU" sz="1600" b="1" dirty="0" smtClean="0">
                <a:solidFill>
                  <a:srgbClr val="F8F8F8"/>
                </a:solidFill>
                <a:cs typeface="Arial" charset="0"/>
              </a:rPr>
              <a:t>.</a:t>
            </a:r>
            <a:endParaRPr lang="ru-RU" altLang="ru-RU" sz="1600" b="1" dirty="0">
              <a:solidFill>
                <a:srgbClr val="F8F8F8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При личном обращении работник предъявляет паспорт.</a:t>
            </a:r>
            <a:r>
              <a:rPr lang="ru-RU" altLang="ru-RU" sz="1600" dirty="0">
                <a:solidFill>
                  <a:srgbClr val="F8F8F8"/>
                </a:solidFill>
                <a:cs typeface="Arial" charset="0"/>
              </a:rPr>
              <a:t> </a:t>
            </a:r>
            <a:endParaRPr lang="en-US" altLang="ru-RU" sz="160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14" name="Group 3"/>
          <p:cNvGrpSpPr>
            <a:grpSpLocks/>
          </p:cNvGrpSpPr>
          <p:nvPr/>
        </p:nvGrpSpPr>
        <p:grpSpPr bwMode="auto">
          <a:xfrm>
            <a:off x="1282074" y="3365733"/>
            <a:ext cx="10790589" cy="2829825"/>
            <a:chOff x="288" y="2908"/>
            <a:chExt cx="5232" cy="996"/>
          </a:xfrm>
        </p:grpSpPr>
        <p:sp>
          <p:nvSpPr>
            <p:cNvPr id="115" name="AutoShape 4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>
                    <a:gamma/>
                    <a:shade val="89804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DDDDDD"/>
              </a:solidFill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6" name="AutoShape 5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adFill rotWithShape="1">
              <a:gsLst>
                <a:gs pos="0">
                  <a:srgbClr val="DDDDDD">
                    <a:gamma/>
                    <a:shade val="89804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DDDDDD">
                  <a:alpha val="2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21" name="Group 10"/>
          <p:cNvGrpSpPr>
            <a:grpSpLocks/>
          </p:cNvGrpSpPr>
          <p:nvPr/>
        </p:nvGrpSpPr>
        <p:grpSpPr bwMode="auto">
          <a:xfrm>
            <a:off x="3616928" y="2946304"/>
            <a:ext cx="2172159" cy="815975"/>
            <a:chOff x="479" y="2640"/>
            <a:chExt cx="1264" cy="556"/>
          </a:xfrm>
        </p:grpSpPr>
        <p:sp>
          <p:nvSpPr>
            <p:cNvPr id="122" name="AutoShape 11"/>
            <p:cNvSpPr>
              <a:spLocks noChangeArrowheads="1"/>
            </p:cNvSpPr>
            <p:nvPr/>
          </p:nvSpPr>
          <p:spPr bwMode="inv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rgbClr val="E45267">
                    <a:gamma/>
                    <a:tint val="10196"/>
                    <a:invGamma/>
                  </a:srgbClr>
                </a:gs>
                <a:gs pos="50000">
                  <a:srgbClr val="E45267"/>
                </a:gs>
                <a:gs pos="100000">
                  <a:srgbClr val="E45267">
                    <a:gamma/>
                    <a:tint val="10196"/>
                    <a:invGamma/>
                  </a:srgbClr>
                </a:gs>
              </a:gsLst>
              <a:lin ang="0" scaled="1"/>
            </a:gradFill>
            <a:ln w="12700" algn="ctr">
              <a:solidFill>
                <a:srgbClr val="E45267"/>
              </a:solidFill>
              <a:miter lim="800000"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3" name="AutoShape 12"/>
            <p:cNvSpPr>
              <a:spLocks noChangeArrowheads="1"/>
            </p:cNvSpPr>
            <p:nvPr/>
          </p:nvSpPr>
          <p:spPr bwMode="inv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rgbClr val="E45267">
                    <a:gamma/>
                    <a:tint val="50980"/>
                    <a:invGamma/>
                  </a:srgbClr>
                </a:gs>
                <a:gs pos="50000">
                  <a:srgbClr val="E45267"/>
                </a:gs>
                <a:gs pos="100000">
                  <a:srgbClr val="E45267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E4526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24" name="Group 13"/>
          <p:cNvGrpSpPr>
            <a:grpSpLocks/>
          </p:cNvGrpSpPr>
          <p:nvPr/>
        </p:nvGrpSpPr>
        <p:grpSpPr bwMode="auto">
          <a:xfrm>
            <a:off x="6226044" y="2962149"/>
            <a:ext cx="2102849" cy="815975"/>
            <a:chOff x="479" y="2640"/>
            <a:chExt cx="1264" cy="556"/>
          </a:xfrm>
        </p:grpSpPr>
        <p:sp>
          <p:nvSpPr>
            <p:cNvPr id="125" name="AutoShape 14"/>
            <p:cNvSpPr>
              <a:spLocks noChangeArrowheads="1"/>
            </p:cNvSpPr>
            <p:nvPr/>
          </p:nvSpPr>
          <p:spPr bwMode="inv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rgbClr val="5FC3D7">
                    <a:gamma/>
                    <a:tint val="10196"/>
                    <a:invGamma/>
                  </a:srgbClr>
                </a:gs>
                <a:gs pos="50000">
                  <a:srgbClr val="5FC3D7"/>
                </a:gs>
                <a:gs pos="100000">
                  <a:srgbClr val="5FC3D7">
                    <a:gamma/>
                    <a:tint val="10196"/>
                    <a:invGamma/>
                  </a:srgbClr>
                </a:gs>
              </a:gsLst>
              <a:lin ang="0" scaled="1"/>
            </a:gradFill>
            <a:ln w="12700" algn="ctr">
              <a:solidFill>
                <a:srgbClr val="5FC3D7"/>
              </a:solidFill>
              <a:miter lim="800000"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6" name="AutoShape 15"/>
            <p:cNvSpPr>
              <a:spLocks noChangeArrowheads="1"/>
            </p:cNvSpPr>
            <p:nvPr/>
          </p:nvSpPr>
          <p:spPr bwMode="inv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rgbClr val="5FC3D7">
                    <a:gamma/>
                    <a:tint val="50980"/>
                    <a:invGamma/>
                  </a:srgbClr>
                </a:gs>
                <a:gs pos="50000">
                  <a:srgbClr val="5FC3D7"/>
                </a:gs>
                <a:gs pos="100000">
                  <a:srgbClr val="5FC3D7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5FC3D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27" name="Group 16"/>
          <p:cNvGrpSpPr>
            <a:grpSpLocks/>
          </p:cNvGrpSpPr>
          <p:nvPr/>
        </p:nvGrpSpPr>
        <p:grpSpPr bwMode="auto">
          <a:xfrm>
            <a:off x="8696443" y="2960682"/>
            <a:ext cx="2295792" cy="815975"/>
            <a:chOff x="479" y="2640"/>
            <a:chExt cx="1264" cy="556"/>
          </a:xfrm>
        </p:grpSpPr>
        <p:sp>
          <p:nvSpPr>
            <p:cNvPr id="128" name="AutoShape 17"/>
            <p:cNvSpPr>
              <a:spLocks noChangeArrowheads="1"/>
            </p:cNvSpPr>
            <p:nvPr/>
          </p:nvSpPr>
          <p:spPr bwMode="inv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rgbClr val="FAA712">
                    <a:gamma/>
                    <a:tint val="10196"/>
                    <a:invGamma/>
                  </a:srgbClr>
                </a:gs>
                <a:gs pos="50000">
                  <a:srgbClr val="FAA712"/>
                </a:gs>
                <a:gs pos="100000">
                  <a:srgbClr val="FAA712">
                    <a:gamma/>
                    <a:tint val="10196"/>
                    <a:invGamma/>
                  </a:srgbClr>
                </a:gs>
              </a:gsLst>
              <a:lin ang="0" scaled="1"/>
            </a:gradFill>
            <a:ln w="12700" algn="ctr">
              <a:solidFill>
                <a:srgbClr val="FAA712"/>
              </a:solidFill>
              <a:miter lim="800000"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AutoShape 18"/>
            <p:cNvSpPr>
              <a:spLocks noChangeArrowheads="1"/>
            </p:cNvSpPr>
            <p:nvPr/>
          </p:nvSpPr>
          <p:spPr bwMode="inv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rgbClr val="FAA712">
                    <a:gamma/>
                    <a:tint val="50980"/>
                    <a:invGamma/>
                  </a:srgbClr>
                </a:gs>
                <a:gs pos="50000">
                  <a:srgbClr val="FAA712"/>
                </a:gs>
                <a:gs pos="100000">
                  <a:srgbClr val="FAA712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FAA71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0" name="Text Box 19"/>
          <p:cNvSpPr txBox="1">
            <a:spLocks noChangeArrowheads="1"/>
          </p:cNvSpPr>
          <p:nvPr/>
        </p:nvSpPr>
        <p:spPr bwMode="gray">
          <a:xfrm>
            <a:off x="1634675" y="4095968"/>
            <a:ext cx="1752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Информирует работников о принципах реализации пилотного проекта, пунктах (местах) приема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заявлений</a:t>
            </a:r>
            <a:endParaRPr lang="ru-RU" alt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" name="Text Box 20"/>
          <p:cNvSpPr txBox="1">
            <a:spLocks noChangeArrowheads="1"/>
          </p:cNvSpPr>
          <p:nvPr/>
        </p:nvSpPr>
        <p:spPr bwMode="gray">
          <a:xfrm>
            <a:off x="3826707" y="3979159"/>
            <a:ext cx="1752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 Организует </a:t>
            </a: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и осуществляет прием заявлений с приложением документов, обеспечивает контроль за  их полнотой и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достоверностью</a:t>
            </a:r>
            <a:endParaRPr lang="ru-RU" alt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" name="Text Box 21"/>
          <p:cNvSpPr txBox="1">
            <a:spLocks noChangeArrowheads="1"/>
          </p:cNvSpPr>
          <p:nvPr/>
        </p:nvSpPr>
        <p:spPr bwMode="gray">
          <a:xfrm>
            <a:off x="5977396" y="3979159"/>
            <a:ext cx="2422860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ru-RU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Передает работнику направление на санаторно-курортное лечение,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после </a:t>
            </a: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перечисления денежных средств на счет санаторно-курортной организации, но не позднее дня заезда работника в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санаторий,.</a:t>
            </a:r>
            <a:endParaRPr lang="ru-RU" altLang="ru-RU" sz="14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alt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" name="Text Box 22"/>
          <p:cNvSpPr txBox="1">
            <a:spLocks noChangeArrowheads="1"/>
          </p:cNvSpPr>
          <p:nvPr/>
        </p:nvSpPr>
        <p:spPr bwMode="gray">
          <a:xfrm>
            <a:off x="8031572" y="3878609"/>
            <a:ext cx="404109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ru-RU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Осуществляет контроль за соблюдением работником сроков заезда в санаторий. В случае возникновения причин, по которым работник утратил возможность воспользоваться санаторно-курортным лечением, заблаговременно оповещает Татарстанскую республиканскую организацию Профсоюза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(в </a:t>
            </a: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письменном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виде)</a:t>
            </a:r>
            <a:endParaRPr lang="en-US" alt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5" name="Text Box 26"/>
          <p:cNvSpPr txBox="1">
            <a:spLocks noChangeArrowheads="1"/>
          </p:cNvSpPr>
          <p:nvPr/>
        </p:nvSpPr>
        <p:spPr bwMode="gray">
          <a:xfrm>
            <a:off x="6419370" y="3114258"/>
            <a:ext cx="17161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Уведомляет</a:t>
            </a:r>
            <a:endParaRPr lang="en-US" alt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6" name="Text Box 27"/>
          <p:cNvSpPr txBox="1">
            <a:spLocks noChangeArrowheads="1"/>
          </p:cNvSpPr>
          <p:nvPr/>
        </p:nvSpPr>
        <p:spPr bwMode="gray">
          <a:xfrm>
            <a:off x="8933949" y="3099598"/>
            <a:ext cx="19665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Контролирует</a:t>
            </a:r>
            <a:endParaRPr lang="en-US" alt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 descr="http://kavpolit.com/media/redactor/2014/10/24/10_683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6" y="1272618"/>
            <a:ext cx="1865974" cy="1822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" name="Group 6"/>
          <p:cNvGrpSpPr>
            <a:grpSpLocks/>
          </p:cNvGrpSpPr>
          <p:nvPr/>
        </p:nvGrpSpPr>
        <p:grpSpPr bwMode="auto">
          <a:xfrm>
            <a:off x="1321260" y="2938668"/>
            <a:ext cx="2201635" cy="815975"/>
            <a:chOff x="479" y="2640"/>
            <a:chExt cx="1264" cy="556"/>
          </a:xfrm>
        </p:grpSpPr>
        <p:sp>
          <p:nvSpPr>
            <p:cNvPr id="118" name="AutoShape 7"/>
            <p:cNvSpPr>
              <a:spLocks noChangeArrowheads="1"/>
            </p:cNvSpPr>
            <p:nvPr/>
          </p:nvSpPr>
          <p:spPr bwMode="inv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rgbClr val="79CE24">
                    <a:gamma/>
                    <a:tint val="10196"/>
                    <a:invGamma/>
                  </a:srgbClr>
                </a:gs>
                <a:gs pos="50000">
                  <a:srgbClr val="79CE24"/>
                </a:gs>
                <a:gs pos="100000">
                  <a:srgbClr val="79CE24">
                    <a:gamma/>
                    <a:tint val="10196"/>
                    <a:invGamma/>
                  </a:srgbClr>
                </a:gs>
              </a:gsLst>
              <a:lin ang="0" scaled="1"/>
            </a:gradFill>
            <a:ln w="12700" algn="ctr">
              <a:solidFill>
                <a:srgbClr val="79CE24"/>
              </a:solidFill>
              <a:miter lim="800000"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9" name="AutoShape 8"/>
            <p:cNvSpPr>
              <a:spLocks noChangeArrowheads="1"/>
            </p:cNvSpPr>
            <p:nvPr/>
          </p:nvSpPr>
          <p:spPr bwMode="inv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rgbClr val="79CE24">
                    <a:gamma/>
                    <a:tint val="50980"/>
                    <a:invGamma/>
                  </a:srgbClr>
                </a:gs>
                <a:gs pos="50000">
                  <a:srgbClr val="79CE24"/>
                </a:gs>
                <a:gs pos="100000">
                  <a:srgbClr val="79CE24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79CE2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705" y="1484784"/>
            <a:ext cx="9272745" cy="1066800"/>
          </a:xfrm>
        </p:spPr>
        <p:txBody>
          <a:bodyPr/>
          <a:lstStyle/>
          <a:p>
            <a:pPr algn="ctr"/>
            <a:r>
              <a:rPr lang="ru-RU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комиссий по обеспечению санаторно-курортным лечением работников в муниципальных образованиях</a:t>
            </a:r>
            <a:r>
              <a:rPr lang="en-US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</a:t>
            </a:r>
          </a:p>
        </p:txBody>
      </p:sp>
      <p:sp>
        <p:nvSpPr>
          <p:cNvPr id="138" name="Text Box 25"/>
          <p:cNvSpPr txBox="1">
            <a:spLocks noChangeArrowheads="1"/>
          </p:cNvSpPr>
          <p:nvPr/>
        </p:nvSpPr>
        <p:spPr bwMode="gray">
          <a:xfrm>
            <a:off x="1541349" y="3139997"/>
            <a:ext cx="1962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Информирует</a:t>
            </a:r>
            <a:endParaRPr lang="en-US" alt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9" name="Text Box 25"/>
          <p:cNvSpPr txBox="1">
            <a:spLocks noChangeArrowheads="1"/>
          </p:cNvSpPr>
          <p:nvPr/>
        </p:nvSpPr>
        <p:spPr bwMode="gray">
          <a:xfrm>
            <a:off x="3826834" y="3145946"/>
            <a:ext cx="1962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Проверяет</a:t>
            </a:r>
            <a:endParaRPr lang="en-US" alt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" name="Picture 8" descr="forma_070-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2224" y="1342827"/>
            <a:ext cx="3897345" cy="551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96687" y="130064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Пакет документов работника,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направляемые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аппарат 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республиканского комитета 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Профсоюза:</a:t>
            </a:r>
          </a:p>
          <a:p>
            <a:pPr algn="ctr"/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336" y="1963396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Заявление работника по утвержденной форме </a:t>
            </a:r>
          </a:p>
          <a:p>
            <a:pPr marL="342900" indent="-342900">
              <a:buFontTx/>
              <a:buAutoNum type="arabicPeriod"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получения путевки на санаторно-курортное лечение по форме № 070/у (действительна в течение 12 месяцев).</a:t>
            </a:r>
          </a:p>
          <a:p>
            <a:pPr marL="342900" indent="-342900">
              <a:buFontTx/>
              <a:buAutoNum type="arabicPeriod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Справка с места работы о среднем заработке за последние три календарных месяца, предшествующих месяцу подачи заявления.</a:t>
            </a:r>
          </a:p>
          <a:p>
            <a:pPr marL="342900" indent="-342900">
              <a:buFontTx/>
              <a:buAutoNum type="arabicPeriod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Заверенная копия паспорта работника.</a:t>
            </a:r>
          </a:p>
          <a:p>
            <a:pPr marL="342900" indent="-342900">
              <a:buFontTx/>
              <a:buAutoNum type="arabicPeriod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Протокол заседания комиссии.</a:t>
            </a:r>
          </a:p>
          <a:p>
            <a:pPr marL="342900" indent="-342900">
              <a:buFontTx/>
              <a:buAutoNum type="arabicPeriod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Опись документов личного дела работника.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3934623"/>
            <a:ext cx="3384376" cy="262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8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ksyam\Downloads\___20160209_1747545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83" y="1844824"/>
            <a:ext cx="4862222" cy="47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1025" y="1434592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Алгоритм взаимодействия с санаториями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gray">
          <a:xfrm>
            <a:off x="5368350" y="3639380"/>
            <a:ext cx="13586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chemeClr val="bg1"/>
                </a:solidFill>
                <a:latin typeface="Arial" charset="0"/>
              </a:rPr>
              <a:t>Работник</a:t>
            </a:r>
            <a:endParaRPr lang="en-US" altLang="ru-RU" sz="20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1" name="Picture 2" descr="C:\Users\Пользователь\Desktop\логотип как картин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549" y="2100096"/>
            <a:ext cx="1486056" cy="119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Группа 36"/>
          <p:cNvGrpSpPr/>
          <p:nvPr/>
        </p:nvGrpSpPr>
        <p:grpSpPr>
          <a:xfrm>
            <a:off x="2031702" y="2630822"/>
            <a:ext cx="3164775" cy="851322"/>
            <a:chOff x="2291494" y="3324863"/>
            <a:chExt cx="3397546" cy="851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5" name="Стрелка влево 34"/>
            <p:cNvSpPr/>
            <p:nvPr/>
          </p:nvSpPr>
          <p:spPr>
            <a:xfrm>
              <a:off x="2291494" y="3324863"/>
              <a:ext cx="3397546" cy="851322"/>
            </a:xfrm>
            <a:prstGeom prst="lef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4704" y="3427358"/>
              <a:ext cx="3024336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течение 3-х рабочих дней выставляет счет</a:t>
              </a:r>
              <a:endParaRPr lang="ru-RU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4" name="Стрелка вправо 33"/>
          <p:cNvSpPr/>
          <p:nvPr/>
        </p:nvSpPr>
        <p:spPr>
          <a:xfrm>
            <a:off x="2220668" y="2114191"/>
            <a:ext cx="2836381" cy="60514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направляет </a:t>
            </a:r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заявку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7526" y="3339429"/>
            <a:ext cx="188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аппарат </a:t>
            </a:r>
            <a:r>
              <a:rPr lang="ru-RU" b="1" dirty="0" err="1" smtClean="0">
                <a:solidFill>
                  <a:srgbClr val="003300"/>
                </a:solidFill>
              </a:rPr>
              <a:t>рескома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85125" y="3153575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санаторий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2645131">
            <a:off x="841862" y="4350888"/>
            <a:ext cx="2798651" cy="1132010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C3300"/>
                </a:solidFill>
              </a:rPr>
              <a:t>на основании оплаченного счета выдает направление</a:t>
            </a:r>
            <a:endParaRPr lang="ru-RU" sz="1400" dirty="0">
              <a:solidFill>
                <a:srgbClr val="CC3300"/>
              </a:solidFill>
            </a:endParaRPr>
          </a:p>
        </p:txBody>
      </p:sp>
      <p:pic>
        <p:nvPicPr>
          <p:cNvPr id="2052" name="Picture 4" descr="http://allday1.com/uploads/posts/2017-04/1491999798_flt_bsn_ppl_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1" t="35952" r="17602" b="47111"/>
          <a:stretch/>
        </p:blipFill>
        <p:spPr bwMode="auto">
          <a:xfrm>
            <a:off x="3098755" y="3400486"/>
            <a:ext cx="100811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674158" y="2200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98901" y="2837937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27150">
            <a:off x="2858160" y="544344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 rot="19042615">
            <a:off x="3697523" y="4111200"/>
            <a:ext cx="3033913" cy="1008113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заезжает с направлением в санаторий, производит доплату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9485471">
            <a:off x="5908681" y="3503799"/>
            <a:ext cx="565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76486" y="5970557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C00FF"/>
                </a:solidFill>
              </a:rPr>
              <a:t>работник</a:t>
            </a:r>
            <a:endParaRPr lang="ru-RU" b="1" dirty="0">
              <a:solidFill>
                <a:srgbClr val="CC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26722" y="2309544"/>
            <a:ext cx="448348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ВАЖНО для САНАТОРИЯ: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 день окончания санаторно-</a:t>
            </a:r>
          </a:p>
          <a:p>
            <a:r>
              <a:rPr lang="ru-RU" sz="1600" dirty="0" smtClean="0"/>
              <a:t>курортного </a:t>
            </a:r>
            <a:r>
              <a:rPr lang="ru-RU" sz="1600" dirty="0"/>
              <a:t>лечения работника </a:t>
            </a:r>
            <a:endParaRPr lang="ru-RU" sz="1600" dirty="0" smtClean="0"/>
          </a:p>
          <a:p>
            <a:r>
              <a:rPr lang="ru-RU" sz="1600" dirty="0" smtClean="0"/>
              <a:t>(не менее 14 календарных дней</a:t>
            </a:r>
            <a:r>
              <a:rPr lang="ru-RU" sz="1600" dirty="0"/>
              <a:t>) </a:t>
            </a:r>
            <a:r>
              <a:rPr lang="ru-RU" sz="1600" dirty="0" smtClean="0"/>
              <a:t>санаторий </a:t>
            </a:r>
          </a:p>
          <a:p>
            <a:r>
              <a:rPr lang="ru-RU" sz="1600" dirty="0" smtClean="0"/>
              <a:t>снимает копию отрывного талона и заверяет её.</a:t>
            </a:r>
          </a:p>
          <a:p>
            <a:endParaRPr lang="ru-RU" sz="800" dirty="0"/>
          </a:p>
          <a:p>
            <a:r>
              <a:rPr lang="ru-RU" sz="1600" dirty="0" smtClean="0"/>
              <a:t>2. </a:t>
            </a:r>
            <a:r>
              <a:rPr lang="ru-RU" b="1" dirty="0" smtClean="0">
                <a:solidFill>
                  <a:srgbClr val="FF0000"/>
                </a:solidFill>
              </a:rPr>
              <a:t>Ежемесячно до 5 числа </a:t>
            </a:r>
          </a:p>
          <a:p>
            <a:r>
              <a:rPr lang="ru-RU" sz="1600" dirty="0" smtClean="0"/>
              <a:t>утвержденные, ответственные лица санатория</a:t>
            </a:r>
          </a:p>
          <a:p>
            <a:r>
              <a:rPr lang="ru-RU" sz="1600" dirty="0"/>
              <a:t>представляют в аппарат </a:t>
            </a:r>
            <a:r>
              <a:rPr lang="ru-RU" sz="1600" dirty="0" err="1"/>
              <a:t>рескома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отчетную документацию: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заверенные копии отрывных талонов либо оригиналы на лиц завершивших санаторно-курортное лечение в предыдущем месяце;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оригиналы счетов, выставленных в предыдущем месяце;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т</a:t>
            </a:r>
            <a:r>
              <a:rPr lang="ru-RU" sz="1600" dirty="0" smtClean="0"/>
              <a:t>оварные накладные;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а</a:t>
            </a:r>
            <a:r>
              <a:rPr lang="ru-RU" sz="1600" dirty="0" smtClean="0"/>
              <a:t>кт выполненных работ.</a:t>
            </a:r>
            <a:endParaRPr lang="ru-RU" sz="1600" dirty="0"/>
          </a:p>
        </p:txBody>
      </p:sp>
      <p:pic>
        <p:nvPicPr>
          <p:cNvPr id="2054" name="Picture 6" descr="http://novoe-pole.denasolm.ru/upload/kos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74" y="2140475"/>
            <a:ext cx="1552658" cy="10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www.votpusk.ru/story/edit/foto/small/464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3" y="1687313"/>
            <a:ext cx="1157386" cy="11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4836" y="1796040"/>
            <a:ext cx="8088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Постановление </a:t>
            </a:r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Кабинета Министров Республики Татарстан от 09.08.2016г. № 549 «О реализации в 2016 году пилотного проекта по обеспечению санаторно-курортным лечением работников государственных и  муниципальных учреждений социальной защиты, социального обслуживания, занятости населения, по делам молодежи и спорту Республики Татарстан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sz="20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712" y="3021833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2016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874" y="4483175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201</a:t>
            </a:r>
            <a:r>
              <a:rPr lang="ru-RU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8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14836" y="4103116"/>
            <a:ext cx="83377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Постановление </a:t>
            </a:r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Кабинета Министров Республики Татарстан от 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16.04.2019г</a:t>
            </a:r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№ 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297 </a:t>
            </a:r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en-US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внесении изменений в Постановление Кабинета Министров Республики Татарстан </a:t>
            </a:r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 09.08.2016г. № 549 «О 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реализации </a:t>
            </a:r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2019 </a:t>
            </a:r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году пилотного проекта по обеспечению санаторно-курортным лечением работников государственных и  муниципальных учреждений социальной защиты, социального обслуживания, занятости населения, по делам молодежи и спорту Республики Татарстан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sz="20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941" y="3752504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2017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179" y="5234785"/>
            <a:ext cx="1574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201</a:t>
            </a:r>
            <a:r>
              <a:rPr lang="ru-RU" sz="4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9</a:t>
            </a:r>
            <a:r>
              <a:rPr lang="en-US" sz="4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3978" t="17456" r="6357" b="7212"/>
          <a:stretch/>
        </p:blipFill>
        <p:spPr>
          <a:xfrm>
            <a:off x="-456728" y="2098616"/>
            <a:ext cx="7721256" cy="386062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Picture 7" descr="C:\Users\ksyam\Downloads\world-wide-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04" y="1520018"/>
            <a:ext cx="504432" cy="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82798" y="1520019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US" sz="2400" dirty="0">
                <a:solidFill>
                  <a:srgbClr val="3399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prgu-tatarstan.ru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9683" y="1520019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US" sz="2400" dirty="0">
                <a:solidFill>
                  <a:srgbClr val="3399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prgu.tatarstan.ru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5" name="Picture 7" descr="C:\Users\ksyam\Downloads\world-wide-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177" y="1521426"/>
            <a:ext cx="504432" cy="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лево 16"/>
          <p:cNvSpPr/>
          <p:nvPr/>
        </p:nvSpPr>
        <p:spPr>
          <a:xfrm>
            <a:off x="1487488" y="4437112"/>
            <a:ext cx="288032" cy="14401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2594" t="10746" r="18501"/>
          <a:stretch/>
        </p:blipFill>
        <p:spPr>
          <a:xfrm>
            <a:off x="6102614" y="2172622"/>
            <a:ext cx="7002476" cy="49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9329" y="150479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Председатель Калашникова Ольга Анатольевна </a:t>
            </a:r>
          </a:p>
          <a:p>
            <a:pPr algn="ctr"/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(843) 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236-94-51, 236-90-83 (факс)</a:t>
            </a:r>
            <a:endParaRPr lang="ru-RU" sz="2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C:\Users\ksyam\Downloads\world-wide-w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29" y="6178275"/>
            <a:ext cx="504432" cy="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16845" y="6055166"/>
            <a:ext cx="330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US" sz="3200" dirty="0">
                <a:solidFill>
                  <a:srgbClr val="3399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prgu-tatarstan.ru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4572" y="6024387"/>
            <a:ext cx="367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US" sz="3600" dirty="0">
                <a:solidFill>
                  <a:srgbClr val="3399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prgu.tatarstan.ru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8" name="Picture 7" descr="C:\Users\ksyam\Downloads\world-wide-w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02" y="6179683"/>
            <a:ext cx="504432" cy="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5128" y="2725234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8 800 234 72 09 (бесплатно)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786325" y="3802221"/>
            <a:ext cx="6677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420012, г. Казань, ул. </a:t>
            </a:r>
            <a:r>
              <a:rPr lang="ru-RU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Муштари</a:t>
            </a: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д. 9, </a:t>
            </a:r>
            <a:r>
              <a:rPr lang="ru-RU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319</a:t>
            </a:r>
            <a:endParaRPr lang="ru-RU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columbussecurity.org/wp-content/uploads/2015/11/24549414-Website-and-Internet-contact-us-red-icons-set-and-design-symbols-on-stickers-with-shadow-vector-illu-Stock-Vector-1024x10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49873" r="46180" b="5967"/>
          <a:stretch/>
        </p:blipFill>
        <p:spPr bwMode="auto">
          <a:xfrm>
            <a:off x="7424325" y="2553385"/>
            <a:ext cx="960493" cy="859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10699" y="2697878"/>
            <a:ext cx="3275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profgos@list.ru </a:t>
            </a:r>
            <a:endParaRPr lang="ru-RU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columbussecurity.org/wp-content/uploads/2015/11/24549414-Website-and-Internet-contact-us-red-icons-set-and-design-symbols-on-stickers-with-shadow-vector-illu-Stock-Vector-1024x10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2093" r="43631" b="53977"/>
          <a:stretch/>
        </p:blipFill>
        <p:spPr bwMode="auto">
          <a:xfrm>
            <a:off x="1684821" y="3549240"/>
            <a:ext cx="1264047" cy="948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lumbussecurity.org/wp-content/uploads/2015/11/24549414-Website-and-Internet-contact-us-red-icons-set-and-design-symbols-on-stickers-with-shadow-vector-illu-Stock-Vector-1024x102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3" t="51615" r="6478" b="3038"/>
          <a:stretch/>
        </p:blipFill>
        <p:spPr bwMode="auto">
          <a:xfrm>
            <a:off x="913349" y="2406395"/>
            <a:ext cx="910154" cy="1005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bdou67.edummr.ru/wp-content/uploads/2014/04/mEuF4d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25" y="4593680"/>
            <a:ext cx="936535" cy="757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425892" y="4568857"/>
            <a:ext cx="93979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онедельник-четверг с 8.30 до 17.30, пятница с 8.30 до 16.15 </a:t>
            </a:r>
          </a:p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обед с 12.00 до 12.45</a:t>
            </a:r>
          </a:p>
          <a:p>
            <a:pPr algn="ctr">
              <a:spcAft>
                <a:spcPts val="1200"/>
              </a:spcAft>
            </a:pPr>
            <a:endParaRPr lang="ru-RU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3752" y="17571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РЕАЛИЗАЦИЯ ПИЛОТНОГО ПРОЕКТА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51893" y="3888707"/>
          <a:ext cx="10657184" cy="189356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264696"/>
                <a:gridCol w="1335101"/>
                <a:gridCol w="1572371"/>
                <a:gridCol w="1485016"/>
              </a:tblGrid>
              <a:tr h="44513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</a:tr>
              <a:tr h="53680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работников получивших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санаторно-курортное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лечение, чел.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за счет субсидии, руб.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6 694 508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11 982 844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11 988 680</a:t>
                      </a:r>
                      <a:endParaRPr lang="ru-RU" sz="18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Собственные взносы работников,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1 027 220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2 230 460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2 301 490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3" name="Rectangle 24"/>
          <p:cNvSpPr>
            <a:spLocks noChangeArrowheads="1"/>
          </p:cNvSpPr>
          <p:nvPr/>
        </p:nvSpPr>
        <p:spPr bwMode="gray">
          <a:xfrm>
            <a:off x="983432" y="1506196"/>
            <a:ext cx="108732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b="1" dirty="0" smtClean="0">
                <a:solidFill>
                  <a:srgbClr val="FF0000"/>
                </a:solidFill>
                <a:cs typeface="Arial" charset="0"/>
              </a:rPr>
              <a:t>За 2016-2018 годы обеспечено санаторно-курортным лечением</a:t>
            </a:r>
          </a:p>
          <a:p>
            <a:pPr>
              <a:lnSpc>
                <a:spcPct val="120000"/>
              </a:lnSpc>
            </a:pPr>
            <a:r>
              <a:rPr lang="ru-RU" altLang="ru-RU" b="1" dirty="0" smtClean="0">
                <a:solidFill>
                  <a:srgbClr val="FF0000"/>
                </a:solidFill>
                <a:cs typeface="Arial" charset="0"/>
              </a:rPr>
              <a:t>более</a:t>
            </a:r>
            <a:r>
              <a:rPr lang="ru-RU" altLang="ru-RU" sz="3600" b="1" dirty="0" smtClean="0">
                <a:solidFill>
                  <a:srgbClr val="FF0000"/>
                </a:solidFill>
                <a:cs typeface="Arial" charset="0"/>
              </a:rPr>
              <a:t> 1500 </a:t>
            </a:r>
            <a:r>
              <a:rPr lang="ru-RU" altLang="ru-RU" b="1" dirty="0">
                <a:solidFill>
                  <a:srgbClr val="FF0000"/>
                </a:solidFill>
                <a:cs typeface="Arial" charset="0"/>
              </a:rPr>
              <a:t>работников государственных и муниципальных учреждений социальной защиты, социального обслуживания, занятости населения, по делам молодежи и </a:t>
            </a:r>
            <a:r>
              <a:rPr lang="ru-RU" altLang="ru-RU" b="1" dirty="0" smtClean="0">
                <a:solidFill>
                  <a:srgbClr val="FF0000"/>
                </a:solidFill>
                <a:cs typeface="Arial" charset="0"/>
              </a:rPr>
              <a:t>спорту </a:t>
            </a:r>
          </a:p>
          <a:p>
            <a:pPr>
              <a:lnSpc>
                <a:spcPct val="120000"/>
              </a:lnSpc>
            </a:pPr>
            <a:r>
              <a:rPr lang="ru-RU" altLang="ru-RU" b="1" dirty="0" smtClean="0">
                <a:solidFill>
                  <a:srgbClr val="FF0000"/>
                </a:solidFill>
                <a:cs typeface="Arial" charset="0"/>
              </a:rPr>
              <a:t>на </a:t>
            </a:r>
            <a:r>
              <a:rPr lang="ru-RU" altLang="ru-RU" b="1" dirty="0">
                <a:solidFill>
                  <a:srgbClr val="FF0000"/>
                </a:solidFill>
                <a:cs typeface="Arial" charset="0"/>
              </a:rPr>
              <a:t>общую сумму </a:t>
            </a:r>
            <a:r>
              <a:rPr lang="ru-RU" altLang="ru-RU" sz="2800" b="1" dirty="0" smtClean="0">
                <a:solidFill>
                  <a:srgbClr val="FF0000"/>
                </a:solidFill>
                <a:cs typeface="Arial" charset="0"/>
              </a:rPr>
              <a:t>30 </a:t>
            </a:r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млн. </a:t>
            </a:r>
            <a:r>
              <a:rPr lang="ru-RU" altLang="ru-RU" sz="2800" b="1" dirty="0" smtClean="0">
                <a:solidFill>
                  <a:srgbClr val="FF0000"/>
                </a:solidFill>
                <a:cs typeface="Arial" charset="0"/>
              </a:rPr>
              <a:t>рублей </a:t>
            </a:r>
            <a:r>
              <a:rPr lang="ru-RU" altLang="ru-RU" b="1" dirty="0" smtClean="0">
                <a:solidFill>
                  <a:srgbClr val="FF0000"/>
                </a:solidFill>
                <a:cs typeface="Arial" charset="0"/>
              </a:rPr>
              <a:t>за счет средств республиканского бюджета </a:t>
            </a:r>
            <a:endParaRPr lang="ru-RU" altLang="ru-RU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gray">
          <a:xfrm flipV="1">
            <a:off x="911424" y="3573016"/>
            <a:ext cx="10729192" cy="0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16633" y="118241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8" name="Picture 2" descr="http://priart.ru/images/i/p/Mis-L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0" t="32663" r="61870" b="1490"/>
          <a:stretch/>
        </p:blipFill>
        <p:spPr bwMode="auto">
          <a:xfrm>
            <a:off x="-3418411" y="1484784"/>
            <a:ext cx="5921264" cy="563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581336"/>
              </p:ext>
            </p:extLst>
          </p:nvPr>
        </p:nvGraphicFramePr>
        <p:xfrm>
          <a:off x="2567608" y="2069157"/>
          <a:ext cx="9018290" cy="478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3672" y="1384846"/>
            <a:ext cx="8334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Обеспечено санаторно-курортным лечением в 2018 году, чел.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3" y="2978186"/>
            <a:ext cx="4853651" cy="3365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293" y="1556792"/>
            <a:ext cx="111743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Распространяется на работников государственных </a:t>
            </a:r>
            <a:r>
              <a:rPr lang="ru-RU" sz="24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 муниципальных учреждений </a:t>
            </a:r>
            <a:r>
              <a:rPr lang="ru-RU" sz="24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социальной </a:t>
            </a:r>
            <a:r>
              <a:rPr lang="ru-RU" sz="24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защиты, социального обслуживания, занятости населения, </a:t>
            </a:r>
            <a:r>
              <a:rPr lang="ru-RU" sz="24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sz="24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делам молодежи и спорту Республики </a:t>
            </a:r>
            <a:r>
              <a:rPr lang="ru-RU" sz="24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Татарстан</a:t>
            </a:r>
            <a:endParaRPr lang="ru-RU" sz="24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9947" y="3302561"/>
            <a:ext cx="481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более 500 учреждений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1944" y="4204176"/>
            <a:ext cx="6275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более 22 тысяч работников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28" y="1407163"/>
            <a:ext cx="11161239" cy="1066800"/>
          </a:xfrm>
        </p:spPr>
        <p:txBody>
          <a:bodyPr/>
          <a:lstStyle/>
          <a:p>
            <a:pPr algn="ctr"/>
            <a:r>
              <a:rPr lang="ru-RU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работника </a:t>
            </a:r>
            <a:br>
              <a:rPr lang="ru-RU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обеспечение санаторно-курортным лечением возникает при соблюдении следующих условий:</a:t>
            </a: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gray">
          <a:xfrm>
            <a:off x="191344" y="4797152"/>
            <a:ext cx="4240157" cy="1714773"/>
          </a:xfrm>
          <a:prstGeom prst="roundRect">
            <a:avLst>
              <a:gd name="adj" fmla="val 12699"/>
            </a:avLst>
          </a:prstGeom>
          <a:solidFill>
            <a:srgbClr val="008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305995" y="5564633"/>
            <a:ext cx="4015905" cy="8842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имеет право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санаторно-курортное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лечение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нормативными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правовыми актами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white">
          <a:xfrm>
            <a:off x="305995" y="4790037"/>
            <a:ext cx="3736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cs typeface="Arial" charset="0"/>
              </a:rPr>
              <a:t>Не относится к льготной категории граждан</a:t>
            </a:r>
            <a:endParaRPr lang="en-US" altLang="ru-RU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gray">
          <a:xfrm>
            <a:off x="191344" y="2549525"/>
            <a:ext cx="4240157" cy="1638834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rgbClr val="FAA712">
                  <a:gamma/>
                  <a:shade val="69804"/>
                  <a:invGamma/>
                </a:srgbClr>
              </a:gs>
              <a:gs pos="100000">
                <a:srgbClr val="FAA71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gray">
          <a:xfrm>
            <a:off x="335360" y="2978150"/>
            <a:ext cx="4015179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white">
          <a:xfrm>
            <a:off x="534328" y="2526365"/>
            <a:ext cx="3770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cs typeface="Arial" charset="0"/>
              </a:rPr>
              <a:t>Наличии мед. показаний</a:t>
            </a:r>
            <a:endParaRPr lang="en-US" altLang="ru-RU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gray">
          <a:xfrm>
            <a:off x="606023" y="2935197"/>
            <a:ext cx="34995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cs typeface="Arial" charset="0"/>
              </a:rPr>
              <a:t>подтвержденных справкой для получения санаторно-курортной путевки  по форме 070/у</a:t>
            </a:r>
            <a:endParaRPr lang="en-US" alt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gray">
          <a:xfrm>
            <a:off x="7391775" y="4709112"/>
            <a:ext cx="4255999" cy="1721889"/>
          </a:xfrm>
          <a:prstGeom prst="roundRect">
            <a:avLst>
              <a:gd name="adj" fmla="val 12699"/>
            </a:avLst>
          </a:prstGeom>
          <a:solidFill>
            <a:srgbClr val="99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white">
          <a:xfrm>
            <a:off x="7933344" y="4759832"/>
            <a:ext cx="31805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cs typeface="Arial" charset="0"/>
              </a:rPr>
              <a:t>Среднемесячная заработная плата</a:t>
            </a:r>
            <a:endParaRPr lang="en-US" altLang="ru-RU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gray">
          <a:xfrm>
            <a:off x="7518851" y="5454180"/>
            <a:ext cx="3987093" cy="715089"/>
          </a:xfrm>
          <a:prstGeom prst="round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cs typeface="Arial" charset="0"/>
              </a:rPr>
              <a:t>за </a:t>
            </a:r>
            <a:r>
              <a:rPr lang="ru-RU" altLang="ru-RU" dirty="0">
                <a:solidFill>
                  <a:srgbClr val="000000"/>
                </a:solidFill>
                <a:cs typeface="Arial" charset="0"/>
              </a:rPr>
              <a:t>три последних месяца </a:t>
            </a:r>
            <a:r>
              <a:rPr lang="ru-RU" altLang="ru-RU" dirty="0" smtClean="0">
                <a:solidFill>
                  <a:srgbClr val="000000"/>
                </a:solidFill>
                <a:cs typeface="Arial" charset="0"/>
              </a:rPr>
              <a:t>составила </a:t>
            </a:r>
            <a:r>
              <a:rPr lang="ru-RU" altLang="ru-RU" b="1" dirty="0" smtClean="0">
                <a:solidFill>
                  <a:srgbClr val="C00000"/>
                </a:solidFill>
                <a:cs typeface="Arial" charset="0"/>
              </a:rPr>
              <a:t>не </a:t>
            </a:r>
            <a:r>
              <a:rPr lang="ru-RU" altLang="ru-RU" b="1" smtClean="0">
                <a:solidFill>
                  <a:srgbClr val="C00000"/>
                </a:solidFill>
                <a:cs typeface="Arial" charset="0"/>
              </a:rPr>
              <a:t>более 35154руб</a:t>
            </a:r>
            <a:r>
              <a:rPr lang="ru-RU" altLang="ru-RU" dirty="0" smtClean="0">
                <a:solidFill>
                  <a:srgbClr val="C00000"/>
                </a:solidFill>
                <a:cs typeface="Arial" charset="0"/>
              </a:rPr>
              <a:t>. </a:t>
            </a:r>
            <a:endParaRPr lang="en-US" altLang="ru-RU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gray">
          <a:xfrm>
            <a:off x="7384616" y="2420889"/>
            <a:ext cx="4111983" cy="1944216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rgbClr val="E45267">
                  <a:gamma/>
                  <a:shade val="79216"/>
                  <a:invGamma/>
                </a:srgbClr>
              </a:gs>
              <a:gs pos="100000">
                <a:srgbClr val="E4526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white">
          <a:xfrm>
            <a:off x="7695891" y="2467073"/>
            <a:ext cx="3674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cs typeface="Arial" charset="0"/>
              </a:rPr>
              <a:t>Является работником</a:t>
            </a:r>
            <a:endParaRPr lang="en-US" altLang="ru-RU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gray">
          <a:xfrm>
            <a:off x="7509506" y="2817970"/>
            <a:ext cx="3908370" cy="1464231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cs typeface="Arial" charset="0"/>
              </a:rPr>
              <a:t>государственного или муниципального учреждения социальной защиты, социального обслуживания, занятости населения, по делам молодежи и спорту</a:t>
            </a:r>
            <a:endParaRPr lang="en-US" altLang="ru-RU" sz="16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7" name="Group 20"/>
          <p:cNvGrpSpPr>
            <a:grpSpLocks/>
          </p:cNvGrpSpPr>
          <p:nvPr/>
        </p:nvGrpSpPr>
        <p:grpSpPr bwMode="auto">
          <a:xfrm>
            <a:off x="4583829" y="3095597"/>
            <a:ext cx="2609919" cy="2593708"/>
            <a:chOff x="1950" y="1680"/>
            <a:chExt cx="1776" cy="1766"/>
          </a:xfrm>
        </p:grpSpPr>
        <p:sp>
          <p:nvSpPr>
            <p:cNvPr id="48" name="AutoShape 21"/>
            <p:cNvSpPr>
              <a:spLocks noChangeArrowheads="1"/>
            </p:cNvSpPr>
            <p:nvPr/>
          </p:nvSpPr>
          <p:spPr bwMode="gray">
            <a:xfrm rot="6774404">
              <a:off x="1986" y="177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5FC3D7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AutoShape 22"/>
            <p:cNvSpPr>
              <a:spLocks noChangeArrowheads="1"/>
            </p:cNvSpPr>
            <p:nvPr/>
          </p:nvSpPr>
          <p:spPr bwMode="gray">
            <a:xfrm rot="12174404">
              <a:off x="1950" y="1759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79CE24">
                    <a:gamma/>
                    <a:shade val="0"/>
                    <a:invGamma/>
                  </a:srgbClr>
                </a:gs>
                <a:gs pos="100000">
                  <a:srgbClr val="79CE24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79CE24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AutoShape 23"/>
            <p:cNvSpPr>
              <a:spLocks noChangeArrowheads="1"/>
            </p:cNvSpPr>
            <p:nvPr/>
          </p:nvSpPr>
          <p:spPr bwMode="gray">
            <a:xfrm rot="17574404">
              <a:off x="2011" y="1692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FAA712">
                    <a:gamma/>
                    <a:shade val="6275"/>
                    <a:invGamma/>
                  </a:srgbClr>
                </a:gs>
                <a:gs pos="100000">
                  <a:srgbClr val="FAA71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FAA71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AutoShape 24"/>
            <p:cNvSpPr>
              <a:spLocks noChangeArrowheads="1"/>
            </p:cNvSpPr>
            <p:nvPr/>
          </p:nvSpPr>
          <p:spPr bwMode="gray">
            <a:xfrm rot="22974404">
              <a:off x="2038" y="172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E45267">
                    <a:gamma/>
                    <a:shade val="0"/>
                    <a:invGamma/>
                  </a:srgbClr>
                </a:gs>
                <a:gs pos="100000">
                  <a:srgbClr val="E45267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E45267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7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90" y="1580576"/>
            <a:ext cx="11174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Работник имеет право на обеспечение санаторно-курортным лечением:</a:t>
            </a:r>
            <a:endParaRPr lang="ru-RU" sz="20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Shape 125"/>
          <p:cNvSpPr txBox="1">
            <a:spLocks noGrp="1"/>
          </p:cNvSpPr>
          <p:nvPr/>
        </p:nvSpPr>
        <p:spPr>
          <a:xfrm>
            <a:off x="226645" y="2488969"/>
            <a:ext cx="2410915" cy="331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buNone/>
            </a:pPr>
            <a:r>
              <a:rPr lang="ru-RU" sz="1800" b="1" dirty="0">
                <a:solidFill>
                  <a:srgbClr val="990000"/>
                </a:solidFill>
              </a:rPr>
              <a:t>В</a:t>
            </a:r>
            <a:r>
              <a:rPr lang="ru-RU" sz="1800" b="1" dirty="0" smtClean="0">
                <a:solidFill>
                  <a:srgbClr val="990000"/>
                </a:solidFill>
              </a:rPr>
              <a:t> </a:t>
            </a:r>
            <a:r>
              <a:rPr lang="ru-RU" sz="1800" b="1" dirty="0">
                <a:solidFill>
                  <a:srgbClr val="990000"/>
                </a:solidFill>
              </a:rPr>
              <a:t>санаториях, расположенных на территории Республики Татарстан из ниже представленного </a:t>
            </a:r>
            <a:r>
              <a:rPr lang="ru-RU" sz="1800" b="1" dirty="0" smtClean="0">
                <a:solidFill>
                  <a:srgbClr val="990000"/>
                </a:solidFill>
              </a:rPr>
              <a:t>перечня. </a:t>
            </a:r>
          </a:p>
          <a:p>
            <a:pPr lvl="0" algn="ctr">
              <a:buNone/>
            </a:pPr>
            <a:r>
              <a:rPr lang="ru-RU" sz="1800" b="1" dirty="0" smtClean="0">
                <a:solidFill>
                  <a:srgbClr val="990000"/>
                </a:solidFill>
              </a:rPr>
              <a:t>Выбор санатория осуществляется работником на основании медицинских показаний</a:t>
            </a:r>
            <a:endParaRPr lang="en" sz="1800" b="1" dirty="0">
              <a:solidFill>
                <a:srgbClr val="99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Shape 125"/>
          <p:cNvSpPr txBox="1">
            <a:spLocks noGrp="1"/>
          </p:cNvSpPr>
          <p:nvPr/>
        </p:nvSpPr>
        <p:spPr>
          <a:xfrm>
            <a:off x="2783631" y="2478950"/>
            <a:ext cx="2573937" cy="31231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buNone/>
            </a:pPr>
            <a:r>
              <a:rPr lang="ru-RU" sz="1800" b="1" dirty="0" smtClean="0">
                <a:solidFill>
                  <a:srgbClr val="CC0000"/>
                </a:solidFill>
              </a:rPr>
              <a:t>Продолжительность санаторно-курортного лечения работника в санатории составляет </a:t>
            </a:r>
          </a:p>
          <a:p>
            <a:pPr lvl="0" algn="ctr">
              <a:buNone/>
            </a:pPr>
            <a:r>
              <a:rPr lang="ru-RU" sz="1800" b="1" dirty="0" smtClean="0">
                <a:solidFill>
                  <a:srgbClr val="CC0000"/>
                </a:solidFill>
              </a:rPr>
              <a:t>14 календарных дней </a:t>
            </a:r>
            <a:endParaRPr lang="en" sz="1800" dirty="0">
              <a:solidFill>
                <a:srgbClr val="CC0000"/>
              </a:solidFill>
            </a:endParaRPr>
          </a:p>
        </p:txBody>
      </p:sp>
      <p:sp>
        <p:nvSpPr>
          <p:cNvPr id="16" name="Shape 125"/>
          <p:cNvSpPr txBox="1">
            <a:spLocks noGrp="1"/>
          </p:cNvSpPr>
          <p:nvPr/>
        </p:nvSpPr>
        <p:spPr>
          <a:xfrm>
            <a:off x="5581206" y="2391712"/>
            <a:ext cx="3549499" cy="331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Оплата </a:t>
            </a:r>
            <a:r>
              <a:rPr lang="ru-RU" sz="1800" b="1" dirty="0">
                <a:solidFill>
                  <a:srgbClr val="FF0000"/>
                </a:solidFill>
              </a:rPr>
              <a:t>путевки в размере 20000 </a:t>
            </a:r>
            <a:r>
              <a:rPr lang="ru-RU" sz="1800" b="1" dirty="0" smtClean="0">
                <a:solidFill>
                  <a:srgbClr val="FF0000"/>
                </a:solidFill>
              </a:rPr>
              <a:t>рублей производится  </a:t>
            </a:r>
            <a:r>
              <a:rPr lang="ru-RU" sz="1800" b="1" dirty="0">
                <a:solidFill>
                  <a:srgbClr val="FF0000"/>
                </a:solidFill>
              </a:rPr>
              <a:t>за счет </a:t>
            </a:r>
            <a:r>
              <a:rPr lang="ru-RU" sz="1800" b="1" dirty="0" smtClean="0">
                <a:solidFill>
                  <a:srgbClr val="FF0000"/>
                </a:solidFill>
              </a:rPr>
              <a:t>средств республиканского бюджета. </a:t>
            </a:r>
            <a:endParaRPr lang="ru-RU" sz="1800" b="1" dirty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ru-RU" sz="1800" b="1" dirty="0">
                <a:solidFill>
                  <a:srgbClr val="FF0000"/>
                </a:solidFill>
              </a:rPr>
              <a:t>В случае если фактическая стоимость санаторно-курортной путевки превышает 20000 рублей, то работник доплачивает разницу за счет собственных </a:t>
            </a:r>
            <a:r>
              <a:rPr lang="ru-RU" sz="1800" b="1" dirty="0" smtClean="0">
                <a:solidFill>
                  <a:srgbClr val="FF0000"/>
                </a:solidFill>
              </a:rPr>
              <a:t>средств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7" name="Shape 125"/>
          <p:cNvSpPr txBox="1">
            <a:spLocks noGrp="1"/>
          </p:cNvSpPr>
          <p:nvPr/>
        </p:nvSpPr>
        <p:spPr>
          <a:xfrm>
            <a:off x="9552384" y="2406928"/>
            <a:ext cx="2257199" cy="331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buNone/>
            </a:pPr>
            <a:r>
              <a:rPr lang="ru-RU" sz="1800" b="1" dirty="0" smtClean="0">
                <a:solidFill>
                  <a:srgbClr val="009900"/>
                </a:solidFill>
              </a:rPr>
              <a:t>Обеспечение работника санаторно-курортной путевкой осуществляется не чаще одного раза в календарный год</a:t>
            </a:r>
            <a:endParaRPr lang="ru-RU" sz="1800" b="1" dirty="0">
              <a:solidFill>
                <a:srgbClr val="009900"/>
              </a:solidFill>
            </a:endParaRPr>
          </a:p>
        </p:txBody>
      </p:sp>
      <p:sp>
        <p:nvSpPr>
          <p:cNvPr id="4" name="Минус 3"/>
          <p:cNvSpPr/>
          <p:nvPr/>
        </p:nvSpPr>
        <p:spPr>
          <a:xfrm rot="5400000" flipV="1">
            <a:off x="310333" y="4171421"/>
            <a:ext cx="4850600" cy="130575"/>
          </a:xfrm>
          <a:prstGeom prst="mathMinus">
            <a:avLst/>
          </a:pr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 rot="5400000" flipV="1">
            <a:off x="3045554" y="4149354"/>
            <a:ext cx="4850600" cy="130575"/>
          </a:xfrm>
          <a:prstGeom prst="mathMinus">
            <a:avLst/>
          </a:pr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 rot="5400000" flipV="1">
            <a:off x="6916764" y="4157090"/>
            <a:ext cx="4850600" cy="130575"/>
          </a:xfrm>
          <a:prstGeom prst="mathMinus">
            <a:avLst/>
          </a:pr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804" y="1415718"/>
            <a:ext cx="2915373" cy="72276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3" name="Picture 3" descr="C:\Users\ksyam\Downloads\___20130309_11578883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099478"/>
            <a:ext cx="4066888" cy="455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10853" y="3429000"/>
            <a:ext cx="31012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Путевка на санаторно-курортное лечение действительна только для указанного в ней лица - работника.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Передача, деление, обмен или перепродажа путевки другим лицам </a:t>
            </a:r>
            <a:r>
              <a:rPr lang="ru-RU" b="1" dirty="0" smtClean="0">
                <a:solidFill>
                  <a:srgbClr val="FF0000"/>
                </a:solidFill>
              </a:rPr>
              <a:t>запрещена!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zvezdanutye.com/wp-content/uploads/2016/07/y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" y="1399585"/>
            <a:ext cx="5407497" cy="522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Перечень санаторно-курортных организаций, участвующих в пилотном проекте в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2019 </a:t>
            </a:r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165231"/>
              </p:ext>
            </p:extLst>
          </p:nvPr>
        </p:nvGraphicFramePr>
        <p:xfrm>
          <a:off x="29467" y="1329081"/>
          <a:ext cx="12144673" cy="54330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98721"/>
                <a:gridCol w="2601951"/>
                <a:gridCol w="3137869"/>
                <a:gridCol w="1440160"/>
                <a:gridCol w="1369289"/>
                <a:gridCol w="1338146"/>
                <a:gridCol w="1858537"/>
              </a:tblGrid>
              <a:tr h="1352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САНАТОРИЯ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 ЛЕЧЕНИЯ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НОМЕР ДОГОВОРА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Коммерческая цена,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для членов Профсоюза по Пилотному проекту,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собственных денежных средств работника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(графа 6 × 14 кален. дней) – 20000 руб., в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</a:tr>
              <a:tr h="122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</a:tr>
              <a:tr h="985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«Санаторий «Сосновый бор» 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п.Васильево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Зеленодольский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гинекология</a:t>
                      </a:r>
                    </a:p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неврология</a:t>
                      </a:r>
                    </a:p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опорно-двигательный аппарат</a:t>
                      </a:r>
                    </a:p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органы дыхания</a:t>
                      </a:r>
                    </a:p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органы пищеварения</a:t>
                      </a:r>
                    </a:p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сердечно-сосудистая система</a:t>
                      </a:r>
                    </a:p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урология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.201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</a:tr>
              <a:tr h="202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Санаторий–профилакторий «Волга» ФГУП «ПОЗИС»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г.Зеленодольск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сердечно-сосудистых заболеваний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заболеваний органов пищеварения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заболевание органов дыхания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заболевание нервной системы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заболеваний опорно-двигательного аппарата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гинекологических заболеваний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заболеваний сахарного диабета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эндокринологических заболеваний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послеоперационное долечивание желудочно-кишечного тракта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оздоровление беременных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№2/2019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.02.2019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7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2019</Words>
  <Application>Microsoft Office PowerPoint</Application>
  <PresentationFormat>Произвольный</PresentationFormat>
  <Paragraphs>538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Право работника  на обеспечение санаторно-курортным лечением возникает при соблюдении следующих условий: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Деятельность комиссий по обеспечению санаторно-курортным лечением работников в муниципальных образованиях Республики Татарстан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ksyam</dc:creator>
  <cp:lastModifiedBy>user</cp:lastModifiedBy>
  <cp:revision>95</cp:revision>
  <dcterms:created xsi:type="dcterms:W3CDTF">2016-10-22T17:45:42Z</dcterms:created>
  <dcterms:modified xsi:type="dcterms:W3CDTF">2019-07-24T10:04:57Z</dcterms:modified>
</cp:coreProperties>
</file>